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04" r:id="rId4"/>
    <p:sldId id="262" r:id="rId5"/>
    <p:sldId id="263" r:id="rId6"/>
    <p:sldId id="292" r:id="rId7"/>
    <p:sldId id="293" r:id="rId8"/>
    <p:sldId id="294" r:id="rId9"/>
    <p:sldId id="258" r:id="rId10"/>
    <p:sldId id="266" r:id="rId11"/>
    <p:sldId id="261" r:id="rId12"/>
    <p:sldId id="264" r:id="rId13"/>
    <p:sldId id="265" r:id="rId14"/>
    <p:sldId id="267" r:id="rId15"/>
    <p:sldId id="268" r:id="rId16"/>
    <p:sldId id="269" r:id="rId17"/>
    <p:sldId id="270" r:id="rId18"/>
    <p:sldId id="259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60" r:id="rId27"/>
    <p:sldId id="273" r:id="rId28"/>
    <p:sldId id="274" r:id="rId29"/>
    <p:sldId id="275" r:id="rId30"/>
    <p:sldId id="276" r:id="rId31"/>
    <p:sldId id="277" r:id="rId32"/>
    <p:sldId id="279" r:id="rId33"/>
    <p:sldId id="278" r:id="rId34"/>
    <p:sldId id="280" r:id="rId35"/>
    <p:sldId id="272" r:id="rId36"/>
    <p:sldId id="271" r:id="rId37"/>
    <p:sldId id="297" r:id="rId38"/>
    <p:sldId id="298" r:id="rId39"/>
    <p:sldId id="303" r:id="rId40"/>
    <p:sldId id="299" r:id="rId41"/>
    <p:sldId id="300" r:id="rId42"/>
    <p:sldId id="302" r:id="rId43"/>
    <p:sldId id="306" r:id="rId44"/>
    <p:sldId id="291" r:id="rId45"/>
    <p:sldId id="281" r:id="rId46"/>
    <p:sldId id="282" r:id="rId47"/>
    <p:sldId id="295" r:id="rId48"/>
    <p:sldId id="290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1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39EBB-9200-6446-587B-4A33B8925C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24C5AF-AD04-4E12-145F-AB2B04BEA6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D56A6-0E6D-747F-1549-5BDE896BC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E7FD4-0403-4900-89EA-BB2B497AEF90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BB275-94AB-CD6E-A8FB-0B1F407AB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316EA-88DE-6501-9BE9-7B494B8C1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A1FEB-D571-4C3D-B107-2A5901B71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60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0117E-986D-F941-A826-EC34CB9C3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DBF304-2F94-A2ED-9307-75C16817E5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646FE-1A83-7DC1-CB70-C98AD462F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E7FD4-0403-4900-89EA-BB2B497AEF90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15C35-EBB7-07F5-E277-9297DB08F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1A8D7-BC94-AF42-BB3F-1E52C3592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A1FEB-D571-4C3D-B107-2A5901B71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20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C8D9DA-EF88-6D44-646B-E328406A0C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F97C4F-3385-DD93-1C60-D5BC25A2A3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05B10-C022-BA6E-5210-BCAC1F217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E7FD4-0403-4900-89EA-BB2B497AEF90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AC776-B83C-4ACA-67F1-EED437311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E137A-06CA-C9B4-0B92-3A14072A6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A1FEB-D571-4C3D-B107-2A5901B71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21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7B95E-8B84-56D3-2480-10029A80F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3B986-4253-E9A2-6AC8-7799BE8DC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32A98-FB23-EB8B-1569-DB3F53AE5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E7FD4-0403-4900-89EA-BB2B497AEF90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C461D-F91D-4C9D-4FDD-6B3A416DA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CAE76-3C54-B088-73A7-7D5968B2D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A1FEB-D571-4C3D-B107-2A5901B71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922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4B97A-E38C-D58D-97B1-06535CD8B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B73C2-F156-C55E-5E93-5C5478ED5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C189E-5E78-19CA-8A33-860EC5700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E7FD4-0403-4900-89EA-BB2B497AEF90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ED61C-0260-EAF6-CAC4-6042A67E1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7490A-ABE9-6119-6A8B-630CF797F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A1FEB-D571-4C3D-B107-2A5901B71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964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EB79F-8A06-2222-0F9A-513FF7D9B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EBD3B-F0FA-FC10-0C1B-54025B2F31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CA5B84-B331-80F7-C4FA-684322F31A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F1B1B9-ABB4-C030-4678-A497C0699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E7FD4-0403-4900-89EA-BB2B497AEF90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745163-A650-EA5D-D6C9-21E7470A7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9DD6C4-D807-F4EC-2927-815B784AD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A1FEB-D571-4C3D-B107-2A5901B71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07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0F570-C7FE-FA80-F63D-498F47CB4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38FAD-850D-1EA6-EBD0-CDD3FD2A0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B55700-5302-74F5-3F88-D380EEAF8A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42FC23-23BA-ADA3-7F74-78152AC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EBF972-4EEE-DB3B-3FD3-BC9C4E3F14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40A393-1423-24FC-1C2A-0EED8BA4E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E7FD4-0403-4900-89EA-BB2B497AEF90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A36FD7-434F-D6E4-5AA6-889DD0B34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8D47AE-0E86-F060-20B7-3E89CBD95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A1FEB-D571-4C3D-B107-2A5901B71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275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B36F0-7C05-106C-E8B0-E8C4A59E7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957773-A5AA-8382-6FE8-CD6BAD040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E7FD4-0403-4900-89EA-BB2B497AEF90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FAD86E-E1A3-15BA-374D-6A2AEF484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63028F-E02D-124A-0BA9-191664346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A1FEB-D571-4C3D-B107-2A5901B71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949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F72026-1241-DE6F-0CF3-298C92BCA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E7FD4-0403-4900-89EA-BB2B497AEF90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6055A1-7FD6-B2F7-7276-ECF8E9856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3B5D3-0339-5A05-161E-5DD90E41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A1FEB-D571-4C3D-B107-2A5901B71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30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4354F-D25D-A1D9-3CED-4F284C567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9A56D-C433-A773-DAF5-BA91D24C8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D908C-B6CC-9FF1-565A-434F0C5249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A9D552-53B1-ABC1-3C26-098D7DD93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E7FD4-0403-4900-89EA-BB2B497AEF90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432F07-9004-B029-D24C-8E8280FDB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4606A6-45A0-FE7E-467C-3E5DFC59A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A1FEB-D571-4C3D-B107-2A5901B71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579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2783D-D912-DD46-117D-7844EAD36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C07DC5-40A3-D647-CCC7-60442D2914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2E7BDD-126E-1495-2FCA-9A1CB2B0D3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DAF81F-BC30-3748-FD0E-145559CDC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E7FD4-0403-4900-89EA-BB2B497AEF90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4C2DD-4164-DF0D-7331-6874659D0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6CE6F-DC26-77D9-E6BB-402A4A41B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A1FEB-D571-4C3D-B107-2A5901B71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871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34EB3F-A8DF-469F-6204-B95C869A5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EB4D4C-2C52-FE7A-B6D2-414A95239E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A601E-8852-7812-3D44-2BEC69D5C9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E7FD4-0403-4900-89EA-BB2B497AEF90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3EC36-6BB6-88F1-16BE-19D3CF11EC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DA743-F6F6-CBD4-5AEE-5FF9E917FE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A1FEB-D571-4C3D-B107-2A5901B71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831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cplusplus.com/forum/windows/135548/" TargetMode="External"/><Relationship Id="rId3" Type="http://schemas.openxmlformats.org/officeDocument/2006/relationships/hyperlink" Target="https://cppsecrets.com/users/1180211210512111711510411510410111010010148545164103109971051084699111109/Loading-dynamic-libraries-using-ctypes-library-in-python.php" TargetMode="External"/><Relationship Id="rId7" Type="http://schemas.openxmlformats.org/officeDocument/2006/relationships/hyperlink" Target="https://www.ired.team/offensive-security/code-injection-process-injection/process-doppelganging" TargetMode="External"/><Relationship Id="rId2" Type="http://schemas.openxmlformats.org/officeDocument/2006/relationships/hyperlink" Target="https://www.tomshardware.com/how-to/create-python-executable-application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0x00sec.org/t/pe-file-infection/401" TargetMode="External"/><Relationship Id="rId5" Type="http://schemas.openxmlformats.org/officeDocument/2006/relationships/hyperlink" Target="https://learn.microsoft.com/en-us/office/client-developer/excel/how-to-access-dlls-in-excel" TargetMode="External"/><Relationship Id="rId4" Type="http://schemas.openxmlformats.org/officeDocument/2006/relationships/hyperlink" Target="https://www.add-in-express.com/docs/net-excel-xll-addins.php" TargetMode="External"/><Relationship Id="rId9" Type="http://schemas.openxmlformats.org/officeDocument/2006/relationships/hyperlink" Target="https://isc.sans.edu/diary/Locking+Kernel32dll+As+AntiDebugging+Technique/27444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01930-87CE-3868-C45E-41C97DA23F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Final Project Attack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0BB11D-C623-B7E8-BD27-B2B1D1677A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55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63346-F92A-944A-2575-2BE5B0A79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v1 Visualization</a:t>
            </a:r>
          </a:p>
        </p:txBody>
      </p:sp>
      <p:pic>
        <p:nvPicPr>
          <p:cNvPr id="7" name="Content Placeholder 6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0F79E74D-E484-C5DC-7335-406892AB7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338" y="2162712"/>
            <a:ext cx="5363323" cy="3677163"/>
          </a:xfrm>
        </p:spPr>
      </p:pic>
    </p:spTree>
    <p:extLst>
      <p:ext uri="{BB962C8B-B14F-4D97-AF65-F5344CB8AC3E}">
        <p14:creationId xmlns:p14="http://schemas.microsoft.com/office/powerpoint/2010/main" val="1128754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63346-F92A-944A-2575-2BE5B0A79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v1 Visualization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A83D573-93A7-385F-9C47-C60B05B27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92" y="1927724"/>
            <a:ext cx="7206016" cy="375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10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63346-F92A-944A-2575-2BE5B0A79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v1 Visualization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409F10A-B260-71CA-01DF-3FF3F5CF9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572" y="1899995"/>
            <a:ext cx="8992855" cy="34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51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63346-F92A-944A-2575-2BE5B0A79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v1 Visualization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27216BE-849E-C148-B0BC-EE44E876A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257" y="1690687"/>
            <a:ext cx="4429743" cy="4553585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51071DA-4946-5E2B-E820-06D726E22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915" y="2505187"/>
            <a:ext cx="4439270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9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AB646-4C73-B174-E071-D087189BB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v1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36275-1230-BD83-524D-FE95F9913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VirusTotal</a:t>
            </a:r>
            <a:r>
              <a:rPr lang="en-US" dirty="0"/>
              <a:t> of Evade1-0000 before and after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AED2E5-255F-2A76-7417-DAF4C9A74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67" y="2514600"/>
            <a:ext cx="4860202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1E8044B-9CAD-AB50-9C8C-11C6EB4B5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1" y="2514600"/>
            <a:ext cx="4870644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6A3241-A039-B967-177D-44E673AFF8F6}"/>
              </a:ext>
            </a:extLst>
          </p:cNvPr>
          <p:cNvSpPr txBox="1"/>
          <p:nvPr/>
        </p:nvSpPr>
        <p:spPr>
          <a:xfrm>
            <a:off x="2785115" y="5334000"/>
            <a:ext cx="80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2433BE-C890-09BF-F526-603B51AB1757}"/>
              </a:ext>
            </a:extLst>
          </p:cNvPr>
          <p:cNvSpPr txBox="1"/>
          <p:nvPr/>
        </p:nvSpPr>
        <p:spPr>
          <a:xfrm>
            <a:off x="8415520" y="5334000"/>
            <a:ext cx="65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281060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92800-A50A-0405-E2C4-CFF529A88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v1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3E57B-49AD-486A-DFF2-62FACAE0E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Hybrid Analysis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2D5E5C7-AAE9-23BC-12B8-8F6B5008C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150" y="1690688"/>
            <a:ext cx="4457699" cy="469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672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D35F4-B6D9-1888-7B5B-ECD1CD183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v1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16838-4405-31D0-B333-91AE730E2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Sandbox Execution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4714D19-BF44-814D-45CD-66E992404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493" y="2288478"/>
            <a:ext cx="8629014" cy="420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369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3D560-83D7-B935-F854-17766C55E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v1 Additional 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2BE76-59BA-404D-82F6-8AE46FE9B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Changing nothing and running Evade1-0000 24 hours later</a:t>
            </a:r>
          </a:p>
          <a:p>
            <a:r>
              <a:rPr lang="en-US" dirty="0"/>
              <a:t>Indicates industry information sharing and quick retrain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B639268-CC1A-49D8-73EB-CC1CAA86F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800" y="2861232"/>
            <a:ext cx="6634400" cy="36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197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7448F-84C1-B663-1F12-B029218E4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v2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2CB41-3C32-9FE4-C8A3-A93DEE1B5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list of improvements added: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Manually parsed Kernel32.dll to find </a:t>
            </a:r>
            <a:r>
              <a:rPr lang="en-US" dirty="0" err="1"/>
              <a:t>GetProcAddress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Added dynamic reference for </a:t>
            </a:r>
            <a:r>
              <a:rPr lang="en-US" dirty="0" err="1"/>
              <a:t>LoadLibraryA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Implemented manual computation of int array length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Implemented manual conversion of GETINTRESOURCE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Added error checking at each stage of dynamic loading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747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B4B14-44A2-2C41-95B9-C11EB08ED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v2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7A5DD-384A-11CC-CAD0-D5C6C90D4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Reduced dynamic APIs</a:t>
            </a:r>
          </a:p>
        </p:txBody>
      </p:sp>
      <p:pic>
        <p:nvPicPr>
          <p:cNvPr id="7" name="Picture 6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DA167B03-7067-8BEB-0BEF-285664086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80" y="2413904"/>
            <a:ext cx="5839640" cy="168616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9B3E7462-7034-46F1-6AB8-76AE25A34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498" y="4292293"/>
            <a:ext cx="2353003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81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7B6E4-8699-AA2C-A633-10A199CA2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A6ED1-79D1-B6CF-9CD2-DEF9FE641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a novel method of generating adversarial samples that bypass ML-based static antiviruses. </a:t>
            </a:r>
          </a:p>
          <a:p>
            <a:endParaRPr lang="en-US" dirty="0"/>
          </a:p>
          <a:p>
            <a:r>
              <a:rPr lang="en-US" dirty="0"/>
              <a:t>Must take any Windows virus and modify it to evade antivirus detection </a:t>
            </a:r>
          </a:p>
          <a:p>
            <a:endParaRPr lang="en-US" dirty="0"/>
          </a:p>
          <a:p>
            <a:r>
              <a:rPr lang="en-US" dirty="0"/>
              <a:t>Must retain functionality.</a:t>
            </a:r>
          </a:p>
        </p:txBody>
      </p:sp>
    </p:spTree>
    <p:extLst>
      <p:ext uri="{BB962C8B-B14F-4D97-AF65-F5344CB8AC3E}">
        <p14:creationId xmlns:p14="http://schemas.microsoft.com/office/powerpoint/2010/main" val="2754636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B4B14-44A2-2C41-95B9-C11EB08ED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v2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7A5DD-384A-11CC-CAD0-D5C6C90D4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Reduced encoded API strings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99280E6-327B-36A4-3F94-B196AC630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61" y="2607208"/>
            <a:ext cx="10593278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81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B4B14-44A2-2C41-95B9-C11EB08ED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v2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7A5DD-384A-11CC-CAD0-D5C6C90D4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Manual int array size calculation and </a:t>
            </a:r>
            <a:r>
              <a:rPr lang="en-US" dirty="0" err="1"/>
              <a:t>strcmp</a:t>
            </a: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7DAC063-CFFD-4417-BB02-33751BB59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184" y="2749659"/>
            <a:ext cx="3965631" cy="291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58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B4B14-44A2-2C41-95B9-C11EB08ED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v2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7A5DD-384A-11CC-CAD0-D5C6C90D4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Library loading error checking and abstraction</a:t>
            </a:r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679C0D6-2B10-D9F0-4BDF-5A4DA8AA6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692" y="2489703"/>
            <a:ext cx="5782615" cy="38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63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B4B14-44A2-2C41-95B9-C11EB08ED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v2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7A5DD-384A-11CC-CAD0-D5C6C90D4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Actual dropper run abstraction and GETINTRESOURCE obfuscation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BAC2E22-3CAB-6DA5-1C39-988500557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324" y="2426328"/>
            <a:ext cx="5655351" cy="42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571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AEB79-E092-9B3F-A242-7C8998FFD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v2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B4FDE-EF92-733D-9832-2576F0B60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 main with manual Kernel32.dll parsing and dynamic loading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A4D8846-120F-59C5-AE84-CB3B628FD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704" y="2349767"/>
            <a:ext cx="81565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106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CFAF4-F3C4-89E4-2719-0DE09764B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v2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71F73-5C98-BB08-35CA-E0118CE1C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VirusTotal</a:t>
            </a:r>
            <a:r>
              <a:rPr lang="en-US" dirty="0"/>
              <a:t> of Evade1-0000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7721CE9-A321-09CF-AC8A-6D5AEAC89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660" y="2352752"/>
            <a:ext cx="7252679" cy="421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69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59CE6-091E-B07E-EC9D-4F213E210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v3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14D61-2ABF-9AC8-45AF-62CB57F9B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list of improvements added: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Added 60 second wait timer before execution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Added sandbox environment detection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Added debugger detection</a:t>
            </a:r>
          </a:p>
        </p:txBody>
      </p:sp>
    </p:spTree>
    <p:extLst>
      <p:ext uri="{BB962C8B-B14F-4D97-AF65-F5344CB8AC3E}">
        <p14:creationId xmlns:p14="http://schemas.microsoft.com/office/powerpoint/2010/main" val="611597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E1562-BDAB-CFEF-E0CB-08D5FF266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v3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07408-F3AA-7562-256D-9D0DA5239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imports for dynamic analysis evasion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9806D435-6336-3F90-0E8F-FCA722C20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690" y="2796373"/>
            <a:ext cx="5022620" cy="231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441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019F1-AD4C-D038-4B56-9FBB12F40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v3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4A753-7773-1280-A654-58D6243A9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dynamic imports for dynamic analysis evasion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54633BB-9BD9-826E-A4BB-31B949CB8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79" y="2494963"/>
            <a:ext cx="7102566" cy="3505689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8F0ECB6-08C3-A4B5-77C1-3751D2FA0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063" y="2494963"/>
            <a:ext cx="2286319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344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77210-CCC9-83C9-E909-D7A1977C8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v3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FB103-4DF8-66EE-B74A-FD691EA4A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encoded API strings for dynamic analysis evasion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5B7893F-65EB-4252-121D-4F53E5F5E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396" y="2407658"/>
            <a:ext cx="7553208" cy="417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49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44294-200F-83FC-DA5B-53DC9DAF5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9FDB2-0A91-07B6-0BD0-117B8C882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Comparing all papers covering in this class, Dr. </a:t>
            </a:r>
            <a:r>
              <a:rPr lang="en-US" dirty="0" err="1"/>
              <a:t>Botacin’s</a:t>
            </a:r>
            <a:r>
              <a:rPr lang="en-US" dirty="0"/>
              <a:t> method proved to yield the highest evasion rates.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decided to take the existing example on Github and augment it with improvements.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6557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E3301-FB4D-676F-7D73-5E50B392D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v3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321B8-EEC8-81FF-A01E-165DF63C9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Loading of new dynamic APIs for dynamic analysis evasion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C76B934-65F9-2833-1825-7ABD9DB36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455" y="2346713"/>
            <a:ext cx="50430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5675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60E82-875C-16EC-0D9B-D896CA77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v3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3A61F-34D6-BBC4-1C92-5CC04B245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Sandbox environment detection for dynamic analysis evasion (Ch1-3)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4441F4A-8CCB-4FDF-A6CC-9E810B18B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028" y="2356116"/>
            <a:ext cx="6323943" cy="430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5364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60E82-875C-16EC-0D9B-D896CA77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v3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3A61F-34D6-BBC4-1C92-5CC04B245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Sandbox environment detection for dynamic analysis evasion (Ch4-5)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1C85AA8E-037F-AE4F-9D4C-784F4916C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416" y="2785590"/>
            <a:ext cx="6211167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220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FF680-3EBB-1B0A-9D55-4FC034E8E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v3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F23D1-614D-0A70-0B4A-3B2A92C0B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Debugger detection for dynamic analysis evasion 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AD7104A-05E8-1FD0-71D6-26949C367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468" y="2757669"/>
            <a:ext cx="6897063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046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BF7B8-0976-DEAB-C293-21A460C96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v3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0BD04-DBBE-E598-D459-FCD2F44FC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 main with 1 minute wait timer to evade dynamic analysis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A8E47B0-0975-F256-4589-EA4EF6564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543" y="2254312"/>
            <a:ext cx="6824914" cy="452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35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081ED-1CC7-5CED-21E0-1AD313316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v3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2377D-8726-3D90-ABA9-7EE92BB8D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VirusTotal</a:t>
            </a:r>
            <a:r>
              <a:rPr lang="en-US" dirty="0"/>
              <a:t> of Evade1-0000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25AA8FA6-7551-7C3E-D94D-997D0F612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774" y="2405610"/>
            <a:ext cx="6770451" cy="377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011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02DBB-C14A-8616-FFD8-50B88CB36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v3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95DDF-59BE-8851-7B6F-A895021DE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Sandbox Execution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F09BF55-999E-0BF1-BEC6-7896F1EE3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439" y="2344366"/>
            <a:ext cx="8740846" cy="427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9721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59CE6-091E-B07E-EC9D-4F213E210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v4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14D61-2ABF-9AC8-45AF-62CB57F9B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Noticed that not a single sample evaded Yasir’s model</a:t>
            </a:r>
          </a:p>
          <a:p>
            <a:r>
              <a:rPr lang="en-US" dirty="0"/>
              <a:t>Found invalid PE handling in Yasir’s model</a:t>
            </a:r>
          </a:p>
          <a:p>
            <a:r>
              <a:rPr lang="en-US" dirty="0"/>
              <a:t>Exploited Yasir’s model to force a benign classification</a:t>
            </a:r>
          </a:p>
          <a:p>
            <a:endParaRPr lang="en-US" dirty="0"/>
          </a:p>
          <a:p>
            <a:r>
              <a:rPr lang="en-US" dirty="0"/>
              <a:t>A list of improvements added: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Created benign stager that runs after compilation and before execution</a:t>
            </a:r>
          </a:p>
        </p:txBody>
      </p:sp>
    </p:spTree>
    <p:extLst>
      <p:ext uri="{BB962C8B-B14F-4D97-AF65-F5344CB8AC3E}">
        <p14:creationId xmlns:p14="http://schemas.microsoft.com/office/powerpoint/2010/main" val="1508873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BED35-8438-B88F-2D06-CA4101250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v4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D461C-2AB8-9CA3-C35A-41C6A9596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Vulnerability in Yasir’s model (all errors return benign)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0FDB945-6192-FBD9-B998-FCE201A79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422" y="2410119"/>
            <a:ext cx="7985156" cy="423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418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F3184-0F26-03B9-330F-50D617853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v4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1C2FE-7800-9B1E-3C52-24F219267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Vulnerability in Yasir’s model (should use </a:t>
            </a:r>
            <a:r>
              <a:rPr lang="en-US" dirty="0" err="1"/>
              <a:t>hasattr</a:t>
            </a:r>
            <a:r>
              <a:rPr lang="en-US" dirty="0"/>
              <a:t> before access)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BD2EC8BD-3718-8A2A-B400-56676BFF7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194" y="2299580"/>
            <a:ext cx="5493611" cy="446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05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F6617-A08A-C0D6-F1DE-192CBAA5B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EDD30-3F33-08E6-18FC-603451BAE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Combined Dr. </a:t>
            </a:r>
            <a:r>
              <a:rPr lang="en-US" dirty="0" err="1"/>
              <a:t>Botacin’s</a:t>
            </a:r>
            <a:r>
              <a:rPr lang="en-US" dirty="0"/>
              <a:t> filesystem.exe and inmemory.dll droppers into a single dropper that: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Compiled into an executable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Contained a single resource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XOR decrypted the resource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Base64 decoded the resource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Wrote the resource to file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Launched the resource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Dynamically loaded 90% of APIs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Encoded strings as int arrays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Mimicked the NTDLL.dll</a:t>
            </a:r>
          </a:p>
        </p:txBody>
      </p:sp>
    </p:spTree>
    <p:extLst>
      <p:ext uri="{BB962C8B-B14F-4D97-AF65-F5344CB8AC3E}">
        <p14:creationId xmlns:p14="http://schemas.microsoft.com/office/powerpoint/2010/main" val="29851315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BED35-8438-B88F-2D06-CA4101250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v4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D461C-2AB8-9CA3-C35A-41C6A9596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Pefile</a:t>
            </a:r>
            <a:r>
              <a:rPr lang="en-US" dirty="0"/>
              <a:t> section gathering function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ADA6CC0-6268-2DF2-11FA-5DE5A7DF59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95" b="-1"/>
          <a:stretch/>
        </p:blipFill>
        <p:spPr>
          <a:xfrm>
            <a:off x="2878600" y="2725094"/>
            <a:ext cx="6434800" cy="338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5503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BED35-8438-B88F-2D06-CA4101250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v4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D461C-2AB8-9CA3-C35A-41C6A9596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 to modify each executable </a:t>
            </a:r>
            <a:r>
              <a:rPr lang="en-US" dirty="0" err="1"/>
              <a:t>NumberOfSections</a:t>
            </a:r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1EBD4D6-21AF-A981-1D89-C77A8E8B5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12" y="2922163"/>
            <a:ext cx="4037051" cy="3129197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8FC0EF3-A7DE-8458-0E06-2D26691CF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032" y="2676934"/>
            <a:ext cx="6286768" cy="363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768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081ED-1CC7-5CED-21E0-1AD313316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v4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2377D-8726-3D90-ABA9-7EE92BB8D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VirusTotal</a:t>
            </a:r>
            <a:r>
              <a:rPr lang="en-US" dirty="0"/>
              <a:t> of Evade1-0000 (dynamic evasion disabled)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4973AD3-5261-91FA-6F1E-0C8B083AC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242" y="2301030"/>
            <a:ext cx="7555515" cy="43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994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02DBB-C14A-8616-FFD8-50B88CB36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v4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95DDF-59BE-8851-7B6F-A895021DE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Sandbox Execution (dynamic evasion disabled)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7FC146D-D03D-ACA7-A6CA-3A5F1DDF5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739" y="2351325"/>
            <a:ext cx="8916522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327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DF05E-4FD7-0ED6-41F9-239BE6E0D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Additional Tools – VS Ease of Use</a:t>
            </a:r>
            <a:endParaRPr lang="en-US" dirty="0"/>
          </a:p>
        </p:txBody>
      </p:sp>
      <p:pic>
        <p:nvPicPr>
          <p:cNvPr id="6" name="Content Placeholder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E143BB0-6379-7033-7F0F-EC86755D1B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159" y="1825625"/>
            <a:ext cx="6481681" cy="4351338"/>
          </a:xfrm>
        </p:spPr>
      </p:pic>
    </p:spTree>
    <p:extLst>
      <p:ext uri="{BB962C8B-B14F-4D97-AF65-F5344CB8AC3E}">
        <p14:creationId xmlns:p14="http://schemas.microsoft.com/office/powerpoint/2010/main" val="39187804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DD31E-DCC2-AFC2-013E-6A48E1E30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968" cy="1325563"/>
          </a:xfrm>
        </p:spPr>
        <p:txBody>
          <a:bodyPr/>
          <a:lstStyle/>
          <a:p>
            <a:r>
              <a:rPr lang="en-US" dirty="0"/>
              <a:t>Additional Tools – Creating Encoded Resources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E0A98E09-EC09-4DBE-E2C7-7F358244AC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915" y="1572128"/>
            <a:ext cx="4610169" cy="5072169"/>
          </a:xfrm>
        </p:spPr>
      </p:pic>
    </p:spTree>
    <p:extLst>
      <p:ext uri="{BB962C8B-B14F-4D97-AF65-F5344CB8AC3E}">
        <p14:creationId xmlns:p14="http://schemas.microsoft.com/office/powerpoint/2010/main" val="33258920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A3C7-6F3B-40C5-0FEE-E15B04A59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Tools – Creating ROT1 int Arrays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AA41AD5-D334-B690-E682-C29748E27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169" y="1766358"/>
            <a:ext cx="369819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84C95107-F8B4-EB82-395C-D2DFE1BAD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115" y="2203472"/>
            <a:ext cx="4305901" cy="3477110"/>
          </a:xfrm>
        </p:spPr>
      </p:pic>
    </p:spTree>
    <p:extLst>
      <p:ext uri="{BB962C8B-B14F-4D97-AF65-F5344CB8AC3E}">
        <p14:creationId xmlns:p14="http://schemas.microsoft.com/office/powerpoint/2010/main" val="38835301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012A6-D6E5-234A-864B-454880DEA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Tools – Testing Yasir’s Vulnerability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C0A48784-7692-00E7-2706-F7630CFE75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164" y="1444541"/>
            <a:ext cx="5253672" cy="5161904"/>
          </a:xfrm>
        </p:spPr>
      </p:pic>
    </p:spTree>
    <p:extLst>
      <p:ext uri="{BB962C8B-B14F-4D97-AF65-F5344CB8AC3E}">
        <p14:creationId xmlns:p14="http://schemas.microsoft.com/office/powerpoint/2010/main" val="7755603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C1DA0-A65D-9CEF-DE10-A36BD19D6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EDCC4-37CC-D237-20DA-D4FCEF328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Embed dropper in different file type</a:t>
            </a:r>
          </a:p>
          <a:p>
            <a:pPr lvl="1"/>
            <a:r>
              <a:rPr lang="en-US" dirty="0"/>
              <a:t>Python executable (auto-</a:t>
            </a:r>
            <a:r>
              <a:rPr lang="en-US" dirty="0" err="1"/>
              <a:t>py</a:t>
            </a:r>
            <a:r>
              <a:rPr lang="en-US" dirty="0"/>
              <a:t>-to-exe) [</a:t>
            </a:r>
            <a:r>
              <a:rPr lang="en-US" dirty="0">
                <a:hlinkClick r:id="rId2"/>
              </a:rPr>
              <a:t>1</a:t>
            </a:r>
            <a:r>
              <a:rPr lang="en-US" dirty="0"/>
              <a:t>] [</a:t>
            </a:r>
            <a:r>
              <a:rPr lang="en-US" dirty="0">
                <a:hlinkClick r:id="rId3"/>
              </a:rPr>
              <a:t>2</a:t>
            </a:r>
            <a:r>
              <a:rPr lang="en-US" dirty="0"/>
              <a:t>]</a:t>
            </a:r>
          </a:p>
          <a:p>
            <a:pPr lvl="1"/>
            <a:r>
              <a:rPr lang="en-US" dirty="0" err="1"/>
              <a:t>Excell</a:t>
            </a:r>
            <a:r>
              <a:rPr lang="en-US" dirty="0"/>
              <a:t> plugin (XLL) [</a:t>
            </a:r>
            <a:r>
              <a:rPr lang="en-US" dirty="0">
                <a:hlinkClick r:id="rId4"/>
              </a:rPr>
              <a:t>1</a:t>
            </a:r>
            <a:r>
              <a:rPr lang="en-US" dirty="0"/>
              <a:t>] [</a:t>
            </a:r>
            <a:r>
              <a:rPr lang="en-US" dirty="0">
                <a:hlinkClick r:id="rId5"/>
              </a:rPr>
              <a:t>2</a:t>
            </a:r>
            <a:r>
              <a:rPr lang="en-US" dirty="0"/>
              <a:t>]</a:t>
            </a:r>
          </a:p>
          <a:p>
            <a:pPr lvl="1"/>
            <a:endParaRPr lang="en-US" dirty="0"/>
          </a:p>
          <a:p>
            <a:r>
              <a:rPr lang="en-US" dirty="0"/>
              <a:t>Incorporate different method to launch process</a:t>
            </a:r>
          </a:p>
          <a:p>
            <a:pPr lvl="1"/>
            <a:r>
              <a:rPr lang="en-US" dirty="0"/>
              <a:t>Inject into own process then return execution after [</a:t>
            </a:r>
            <a:r>
              <a:rPr lang="en-US" dirty="0">
                <a:hlinkClick r:id="rId6"/>
              </a:rPr>
              <a:t>1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Doppelg</a:t>
            </a:r>
            <a:r>
              <a:rPr lang="az-Cyrl-AZ" dirty="0"/>
              <a:t>ӓ</a:t>
            </a:r>
            <a:r>
              <a:rPr lang="en-US" dirty="0"/>
              <a:t>ng another legitimate process [</a:t>
            </a:r>
            <a:r>
              <a:rPr lang="en-US" dirty="0">
                <a:hlinkClick r:id="rId7"/>
              </a:rPr>
              <a:t>1</a:t>
            </a:r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/>
              <a:t>Add more sandbox and debugger detection methods</a:t>
            </a:r>
          </a:p>
          <a:p>
            <a:pPr lvl="1"/>
            <a:r>
              <a:rPr lang="en-US" dirty="0"/>
              <a:t>Wait to execute until after reboot [</a:t>
            </a:r>
            <a:r>
              <a:rPr lang="en-US" dirty="0">
                <a:hlinkClick r:id="rId8"/>
              </a:rPr>
              <a:t>1</a:t>
            </a:r>
            <a:r>
              <a:rPr lang="en-US" dirty="0"/>
              <a:t>] </a:t>
            </a:r>
          </a:p>
          <a:p>
            <a:pPr lvl="1"/>
            <a:r>
              <a:rPr lang="en-US" dirty="0"/>
              <a:t>Lock kernel32.dll to prevent analysis programs from using [</a:t>
            </a:r>
            <a:r>
              <a:rPr lang="en-US" dirty="0">
                <a:hlinkClick r:id="rId9"/>
              </a:rPr>
              <a:t>2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331146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198E3-1EDE-0E6D-7A4D-CE66E43E2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Attack Visualization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7CE1661-A486-F827-BDCC-74005543C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502" y="1932869"/>
            <a:ext cx="6438996" cy="4270071"/>
          </a:xfrm>
        </p:spPr>
      </p:pic>
    </p:spTree>
    <p:extLst>
      <p:ext uri="{BB962C8B-B14F-4D97-AF65-F5344CB8AC3E}">
        <p14:creationId xmlns:p14="http://schemas.microsoft.com/office/powerpoint/2010/main" val="1150152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198E3-1EDE-0E6D-7A4D-CE66E43E2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Attack Visualization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EAAE44A-E051-B0DB-4A43-55324C0C6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143" y="2507713"/>
            <a:ext cx="8563714" cy="2650933"/>
          </a:xfrm>
        </p:spPr>
      </p:pic>
    </p:spTree>
    <p:extLst>
      <p:ext uri="{BB962C8B-B14F-4D97-AF65-F5344CB8AC3E}">
        <p14:creationId xmlns:p14="http://schemas.microsoft.com/office/powerpoint/2010/main" val="1939401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198E3-1EDE-0E6D-7A4D-CE66E43E2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Attack Visualization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350063E-446A-63AC-024C-7304CBB077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685" y="2163778"/>
            <a:ext cx="8438630" cy="3888179"/>
          </a:xfrm>
        </p:spPr>
      </p:pic>
    </p:spTree>
    <p:extLst>
      <p:ext uri="{BB962C8B-B14F-4D97-AF65-F5344CB8AC3E}">
        <p14:creationId xmlns:p14="http://schemas.microsoft.com/office/powerpoint/2010/main" val="1053332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198E3-1EDE-0E6D-7A4D-CE66E43E2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Attack Visualization</a:t>
            </a:r>
          </a:p>
        </p:txBody>
      </p:sp>
      <p:pic>
        <p:nvPicPr>
          <p:cNvPr id="17" name="Content Placeholder 16" descr="Text&#10;&#10;Description automatically generated">
            <a:extLst>
              <a:ext uri="{FF2B5EF4-FFF2-40B4-BE49-F238E27FC236}">
                <a16:creationId xmlns:a16="http://schemas.microsoft.com/office/drawing/2014/main" id="{3A9CC05F-6807-FAE8-3884-6573D1EE4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27" y="2267973"/>
            <a:ext cx="4658375" cy="3448531"/>
          </a:xfr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455F27B8-8599-2EF7-D3DD-36FCAAE15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730" y="1815473"/>
            <a:ext cx="4334480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179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4E9B0-DC28-AD6F-AC22-81DBE9E4D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v1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3B9E0-1B8B-E788-951C-CDE48E5BE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list of improvements added: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Removed all but 3 static APIs from original attack</a:t>
            </a:r>
          </a:p>
          <a:p>
            <a:pPr marL="1371600" lvl="2" indent="-457200">
              <a:buFont typeface="+mj-lt"/>
              <a:buAutoNum type="romanLcPeriod"/>
            </a:pPr>
            <a:r>
              <a:rPr lang="en-US" dirty="0" err="1"/>
              <a:t>GetModuleHandleA</a:t>
            </a:r>
            <a:endParaRPr lang="en-US" dirty="0"/>
          </a:p>
          <a:p>
            <a:pPr marL="1428750" lvl="2" indent="-514350">
              <a:buFont typeface="+mj-lt"/>
              <a:buAutoNum type="romanLcPeriod"/>
            </a:pPr>
            <a:r>
              <a:rPr lang="en-US" dirty="0" err="1"/>
              <a:t>GetProcAddress</a:t>
            </a:r>
            <a:endParaRPr lang="en-US" dirty="0"/>
          </a:p>
          <a:p>
            <a:pPr marL="1428750" lvl="2" indent="-514350">
              <a:buFont typeface="+mj-lt"/>
              <a:buAutoNum type="romanLcPeriod"/>
            </a:pPr>
            <a:r>
              <a:rPr lang="en-US" dirty="0" err="1"/>
              <a:t>LoadLibraryA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Replaced original handle reference to Kernel32.dll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Further encrypted the int arrays by applying ROT1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Implemented manual Base64 decoding</a:t>
            </a:r>
          </a:p>
        </p:txBody>
      </p:sp>
    </p:spTree>
    <p:extLst>
      <p:ext uri="{BB962C8B-B14F-4D97-AF65-F5344CB8AC3E}">
        <p14:creationId xmlns:p14="http://schemas.microsoft.com/office/powerpoint/2010/main" val="2344274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683</Words>
  <Application>Microsoft Office PowerPoint</Application>
  <PresentationFormat>Widescreen</PresentationFormat>
  <Paragraphs>131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Final Project Attack</vt:lpstr>
      <vt:lpstr>Motivation</vt:lpstr>
      <vt:lpstr>Solution</vt:lpstr>
      <vt:lpstr>Baseline Attack</vt:lpstr>
      <vt:lpstr>Baseline Attack Visualization</vt:lpstr>
      <vt:lpstr>Baseline Attack Visualization</vt:lpstr>
      <vt:lpstr>Baseline Attack Visualization</vt:lpstr>
      <vt:lpstr>Baseline Attack Visualization</vt:lpstr>
      <vt:lpstr>Attack v1 Summary</vt:lpstr>
      <vt:lpstr>Attack v1 Visualization</vt:lpstr>
      <vt:lpstr>Attack v1 Visualization</vt:lpstr>
      <vt:lpstr>Attack v1 Visualization</vt:lpstr>
      <vt:lpstr>Attack v1 Visualization</vt:lpstr>
      <vt:lpstr>Attack v1 Results</vt:lpstr>
      <vt:lpstr>Attack v1 Results</vt:lpstr>
      <vt:lpstr>Attack v1 Results</vt:lpstr>
      <vt:lpstr>Attack v1 Additional Note</vt:lpstr>
      <vt:lpstr>Attack v2 Summary</vt:lpstr>
      <vt:lpstr>Attack v2 Visualization</vt:lpstr>
      <vt:lpstr>Attack v2 Visualization</vt:lpstr>
      <vt:lpstr>Attack v2 Visualization</vt:lpstr>
      <vt:lpstr>Attack v2 Visualization</vt:lpstr>
      <vt:lpstr>Attack v2 Visualization</vt:lpstr>
      <vt:lpstr>Attack v2 Visualization</vt:lpstr>
      <vt:lpstr>Attack v2 Results</vt:lpstr>
      <vt:lpstr>Attack v3 Summary</vt:lpstr>
      <vt:lpstr>Attack v3 Visualization</vt:lpstr>
      <vt:lpstr>Attack v3 Visualization</vt:lpstr>
      <vt:lpstr>Attack v3 Visualization</vt:lpstr>
      <vt:lpstr>Attack v3 Visualization</vt:lpstr>
      <vt:lpstr>Attack v3 Visualization</vt:lpstr>
      <vt:lpstr>Attack v3 Visualization</vt:lpstr>
      <vt:lpstr>Attack v3 Visualization</vt:lpstr>
      <vt:lpstr>Attack v3 Visualization</vt:lpstr>
      <vt:lpstr>Attack v3 Results</vt:lpstr>
      <vt:lpstr>Attack v3 Results</vt:lpstr>
      <vt:lpstr>Attack v4 Summary</vt:lpstr>
      <vt:lpstr>Attack v4 Visualization</vt:lpstr>
      <vt:lpstr>Attack v4 Visualization</vt:lpstr>
      <vt:lpstr>Attack v4 Visualization</vt:lpstr>
      <vt:lpstr>Attack v4 Visualization</vt:lpstr>
      <vt:lpstr>Attack v4 Results</vt:lpstr>
      <vt:lpstr>Attack v4 Results</vt:lpstr>
      <vt:lpstr>Additional Tools – VS Ease of Use</vt:lpstr>
      <vt:lpstr>Additional Tools – Creating Encoded Resources</vt:lpstr>
      <vt:lpstr>Additional Tools – Creating ROT1 int Arrays</vt:lpstr>
      <vt:lpstr>Additional Tools – Testing Yasir’s Vulnerability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Brandon Gathright</dc:creator>
  <cp:lastModifiedBy>Brandon Gathright</cp:lastModifiedBy>
  <cp:revision>57</cp:revision>
  <dcterms:created xsi:type="dcterms:W3CDTF">2023-04-20T12:55:01Z</dcterms:created>
  <dcterms:modified xsi:type="dcterms:W3CDTF">2023-04-24T17:31:21Z</dcterms:modified>
</cp:coreProperties>
</file>